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Montserrat Medium" panose="00000600000000000000" pitchFamily="2" charset="-52"/>
      <p:regular r:id="rId20"/>
    </p:embeddedFont>
    <p:embeddedFont>
      <p:font typeface="MuseoModerno Medium" panose="020B0604020202020204" charset="0"/>
      <p:regular r:id="rId21"/>
    </p:embeddedFont>
    <p:embeddedFont>
      <p:font typeface="Source Sans Pro" panose="020B0503030403020204" pitchFamily="34" charset="0"/>
      <p:regular r:id="rId22"/>
      <p:bold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53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81b4a22c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481b4a22c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98734" y="1191345"/>
            <a:ext cx="13632960" cy="3284133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8319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8319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8319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8319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8319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8319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8319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8319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8319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720" y="4534694"/>
            <a:ext cx="13632960" cy="1268204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47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479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47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479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479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479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479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479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479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3555933" y="7461301"/>
            <a:ext cx="877920" cy="629663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288821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27985" y="3062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Прогноз</a:t>
            </a: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</a:t>
            </a: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конверсии</a:t>
            </a: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</a:t>
            </a: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сесси</a:t>
            </a:r>
            <a:r>
              <a:rPr lang="ru-RU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й </a:t>
            </a: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“</a:t>
            </a:r>
            <a:r>
              <a:rPr lang="ru-RU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СберАвтоподписка</a:t>
            </a: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”</a:t>
            </a:r>
            <a:r>
              <a:rPr lang="ru-RU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027985" y="19232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Нашей задачей, которая полезна для бизнеса  - п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рогнозировать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конверсию покупки или отправки формы. Повысить таргетинг и оптимизировать маркетинг.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22377" y="5435203"/>
            <a:ext cx="10560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AA</a:t>
            </a:r>
            <a:endParaRPr lang="en-US" sz="7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91292EA5-1C21-487A-BDAF-C3A730E7AB02}"/>
              </a:ext>
            </a:extLst>
          </p:cNvPr>
          <p:cNvSpPr/>
          <p:nvPr/>
        </p:nvSpPr>
        <p:spPr>
          <a:xfrm>
            <a:off x="1027985" y="56245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Аликин Александр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40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Биткулов</a:t>
            </a:r>
            <a:r>
              <a:rPr lang="ru-RU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 Марат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40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Аглуллин</a:t>
            </a:r>
            <a:r>
              <a:rPr lang="ru-RU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 Дмитрий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Перцев Данила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Мартынов Алексей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Кучин Алексей</a:t>
            </a:r>
            <a:endParaRPr lang="en-US" sz="1400" dirty="0"/>
          </a:p>
        </p:txBody>
      </p:sp>
      <p:pic>
        <p:nvPicPr>
          <p:cNvPr id="1028" name="Picture 4" descr="CatBoost - что это за мощный алгоритм градиентного бустинга в Python">
            <a:extLst>
              <a:ext uri="{FF2B5EF4-FFF2-40B4-BE49-F238E27FC236}">
                <a16:creationId xmlns:a16="http://schemas.microsoft.com/office/drawing/2014/main" id="{C5756313-0086-4D78-A9EE-C378C0A3B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161" y="5483959"/>
            <a:ext cx="48768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ikit-learn — Википедия">
            <a:extLst>
              <a:ext uri="{FF2B5EF4-FFF2-40B4-BE49-F238E27FC236}">
                <a16:creationId xmlns:a16="http://schemas.microsoft.com/office/drawing/2014/main" id="{06929E8C-1F79-46E3-A616-6837C8ADB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121" y="3702353"/>
            <a:ext cx="23812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– Бесплатные иконки: логотип">
            <a:extLst>
              <a:ext uri="{FF2B5EF4-FFF2-40B4-BE49-F238E27FC236}">
                <a16:creationId xmlns:a16="http://schemas.microsoft.com/office/drawing/2014/main" id="{4EC1D19B-0F56-45F4-8DE1-B39CA22E6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85" y="3341221"/>
            <a:ext cx="1965159" cy="196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F183A3-F431-430B-95AB-BE3FC071F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7053" y="3702353"/>
            <a:ext cx="1181265" cy="13051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1941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Деплой и последующие шаги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Сохранение модели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joblib.dump(model, 'model.pkl')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80033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2952274"/>
            <a:ext cx="31032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Онлайн-предсказания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97628" y="3442692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Скрипт или Telegram-бот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43230" y="34786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9597628" y="5223391"/>
            <a:ext cx="40720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Мониторин</a:t>
            </a:r>
            <a:r>
              <a:rPr lang="ru-RU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г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97628" y="5713809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Автоматический контроль качества в продакшене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43230" y="551461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078" y="140283"/>
            <a:ext cx="8601193" cy="7947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"/>
          <p:cNvSpPr txBox="1">
            <a:spLocks noGrp="1"/>
          </p:cNvSpPr>
          <p:nvPr>
            <p:ph type="ctrTitle"/>
          </p:nvPr>
        </p:nvSpPr>
        <p:spPr>
          <a:xfrm>
            <a:off x="577040" y="864018"/>
            <a:ext cx="13553588" cy="16252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" sz="7199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Спасибо за внимание!</a:t>
            </a:r>
            <a:endParaRPr sz="7199" dirty="0">
              <a:solidFill>
                <a:srgbClr val="FF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83AD2-6830-41D6-8A0F-B2CDF424097C}"/>
              </a:ext>
            </a:extLst>
          </p:cNvPr>
          <p:cNvSpPr txBox="1"/>
          <p:nvPr/>
        </p:nvSpPr>
        <p:spPr>
          <a:xfrm>
            <a:off x="472273" y="725613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https://github.com/San4oWoW/hackaton_ml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5065" y="352574"/>
            <a:ext cx="98458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Исходные</a:t>
            </a: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</a:t>
            </a: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данные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ga_sessions.csv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Устройства пользователей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Источники трафика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География и длительность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Количество просмотров страниц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ga_hits.csv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События PAGEVIEW, EVENT, TRANSACTION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Детальный лог взаимодействий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78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Очистка и подготовка данных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Удаление шума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Нулевые сессии и дубли данных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5298281"/>
            <a:ext cx="32157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Заполнение пропусков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Использование to_int, fillna для корректных типов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54473"/>
            <a:ext cx="82805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Сокращение числа категорий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3413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630228"/>
            <a:ext cx="43053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reduce_categories_by_coverage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612064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Объединяет редкие метки в категорию «Other»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403413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5630228"/>
            <a:ext cx="5066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Устойчивость One-Hot кодирования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612064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Уменьшение размерности признаков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93851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Временные и сезонные признаки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daytime_ch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Классификация по времени: утро, день, вечер, ночь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season_ch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Определение сезона года для трендового анализа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42353"/>
            <a:ext cx="126695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Кодирование и масштабирование признаков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912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563379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6691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OneHotEncoder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15957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Минимальная частота категорий: 50 000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57003" y="55912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7542074" y="563379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94119" y="56691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MinMaxScaler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94119" y="615957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Масштабирование числовых признаков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Отбор признаков для модели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91346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SelectKBest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440388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Выбор по корреляции с целевой меткой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9936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Оптимизация 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548401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Баланс точности и простоты модели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00181" y="292318"/>
            <a:ext cx="58909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Построение</a:t>
            </a: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</a:t>
            </a: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моделей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35197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Логистическая</a:t>
            </a: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</a:t>
            </a:r>
            <a:r>
              <a:rPr lang="en-US" sz="220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регрессия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solver="saga"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max_iter=5000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balanced class_weight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800071" y="38088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Случайный лес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764286" y="43508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Настройка деревьев и глубины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764286" y="48120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max_features и class_weight</a:t>
            </a:r>
            <a:endParaRPr lang="en-US" sz="17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4D0E7F12-2C90-4C1A-A07F-64E1DCDD9A3F}"/>
              </a:ext>
            </a:extLst>
          </p:cNvPr>
          <p:cNvSpPr/>
          <p:nvPr/>
        </p:nvSpPr>
        <p:spPr>
          <a:xfrm>
            <a:off x="9709750" y="37604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45C625CF-2FC7-4D24-8367-B1BB15BEC1E3}"/>
              </a:ext>
            </a:extLst>
          </p:cNvPr>
          <p:cNvSpPr/>
          <p:nvPr/>
        </p:nvSpPr>
        <p:spPr>
          <a:xfrm>
            <a:off x="983033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CBF98E0A-2F9B-4FAF-B4E4-27DD80E6D295}"/>
              </a:ext>
            </a:extLst>
          </p:cNvPr>
          <p:cNvSpPr/>
          <p:nvPr/>
        </p:nvSpPr>
        <p:spPr>
          <a:xfrm>
            <a:off x="9591377" y="37604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14FBC141-89E1-4044-8202-24B7983EEEA8}"/>
              </a:ext>
            </a:extLst>
          </p:cNvPr>
          <p:cNvSpPr/>
          <p:nvPr/>
        </p:nvSpPr>
        <p:spPr>
          <a:xfrm>
            <a:off x="9601427" y="3784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CatBoost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8738EFA5-3916-4A15-AF4B-E4A8B818E25B}"/>
              </a:ext>
            </a:extLst>
          </p:cNvPr>
          <p:cNvSpPr/>
          <p:nvPr/>
        </p:nvSpPr>
        <p:spPr>
          <a:xfrm>
            <a:off x="9187236" y="4374415"/>
            <a:ext cx="6244709" cy="1252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B05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ROC AUC: 0.8624786331253054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B05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F1-score: 0.9655352582733014</a:t>
            </a:r>
            <a:endParaRPr lang="ru-RU" sz="1750" dirty="0">
              <a:solidFill>
                <a:srgbClr val="00B05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1750" dirty="0" err="1">
                <a:solidFill>
                  <a:srgbClr val="00B05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Гиперпараметры</a:t>
            </a:r>
            <a:endParaRPr lang="en-US" sz="1750" dirty="0">
              <a:solidFill>
                <a:srgbClr val="00B05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9914"/>
            <a:ext cx="72354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Оценка качества моделей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45669"/>
            <a:ext cx="2951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Тестовое разделение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30% данных для теста, стратификация по action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Метрики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ROC AUC и F1-score на тестовой выборке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297</Words>
  <Application>Microsoft Office PowerPoint</Application>
  <PresentationFormat>Произвольный</PresentationFormat>
  <Paragraphs>84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MuseoModerno Medium</vt:lpstr>
      <vt:lpstr>Calibri Light</vt:lpstr>
      <vt:lpstr>Source Sans Pro Medium</vt:lpstr>
      <vt:lpstr>Source Sans Pro</vt:lpstr>
      <vt:lpstr>Calibri</vt:lpstr>
      <vt:lpstr>Montserrat Medium</vt:lpstr>
      <vt:lpstr>Arial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Александр Аликин</cp:lastModifiedBy>
  <cp:revision>8</cp:revision>
  <dcterms:created xsi:type="dcterms:W3CDTF">2025-05-27T16:40:16Z</dcterms:created>
  <dcterms:modified xsi:type="dcterms:W3CDTF">2025-05-28T19:51:25Z</dcterms:modified>
</cp:coreProperties>
</file>